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6" r:id="rId2"/>
    <p:sldId id="256" r:id="rId3"/>
    <p:sldId id="257" r:id="rId4"/>
    <p:sldId id="258" r:id="rId5"/>
    <p:sldId id="259" r:id="rId6"/>
    <p:sldId id="261" r:id="rId7"/>
    <p:sldId id="260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12"/>
    <p:restoredTop sz="94658"/>
  </p:normalViewPr>
  <p:slideViewPr>
    <p:cSldViewPr snapToGrid="0">
      <p:cViewPr varScale="1">
        <p:scale>
          <a:sx n="120" d="100"/>
          <a:sy n="120" d="100"/>
        </p:scale>
        <p:origin x="11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D352A67-C6AB-36C4-0F15-BF91030353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162A4CC-4F1C-34CE-0B55-9589D0C499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B496867-5515-EDD5-88F7-083FF56A60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87074-3D1F-284C-82D9-833D7F51B682}" type="datetimeFigureOut">
              <a:rPr kumimoji="1" lang="ja-JP" altLang="en-US" smtClean="0"/>
              <a:t>2026/6/8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5BDCFE4-6C78-6027-F661-0B185564C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23A8358-E5E0-7140-0A55-DDB8F9FC8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E37E60-2E06-1246-86ED-04012D29D5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2740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C935DA-271B-E880-9FDE-B196AE12B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637235A-E418-AE38-44CE-16718924A5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9D0EE42-197A-BF68-873A-C4DCB3DDB4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87074-3D1F-284C-82D9-833D7F51B682}" type="datetimeFigureOut">
              <a:rPr kumimoji="1" lang="ja-JP" altLang="en-US" smtClean="0"/>
              <a:t>2026/6/8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1899714-F0EC-7BF3-DEE4-11B76E2A4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CFD76AF-8471-A8E2-8D05-444D6B0D3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E37E60-2E06-1246-86ED-04012D29D5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4528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FF152D37-6A91-71E7-2FAC-600B2467E5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F6F6F4F-FFDD-2AB6-524C-3666E39D24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49E925A-B189-C08F-6A56-934DA84726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87074-3D1F-284C-82D9-833D7F51B682}" type="datetimeFigureOut">
              <a:rPr kumimoji="1" lang="ja-JP" altLang="en-US" smtClean="0"/>
              <a:t>2026/6/8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A0FD729-3236-1888-C37D-679A5B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4F7815F-F3F8-2BF1-DC43-643EBCF92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E37E60-2E06-1246-86ED-04012D29D5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7786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C7B60E6-1441-E433-C427-133A8E40F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2851FD9-547A-C586-4B53-78DBD1DE9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71C5174-8321-CBA7-C3A4-55CA56EF71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87074-3D1F-284C-82D9-833D7F51B682}" type="datetimeFigureOut">
              <a:rPr kumimoji="1" lang="ja-JP" altLang="en-US" smtClean="0"/>
              <a:t>2026/6/8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E4E61EB-44BF-A2CE-9632-BA82E2C21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E89626E-45B4-9021-255B-451E8905E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E37E60-2E06-1246-86ED-04012D29D5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9922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012C70D-D0AE-3436-244B-43CE6C0BC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5E306A9-B774-B094-1AC6-76CDD92408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A9BE74F-0062-EB0A-F10F-C83C17FB88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87074-3D1F-284C-82D9-833D7F51B682}" type="datetimeFigureOut">
              <a:rPr kumimoji="1" lang="ja-JP" altLang="en-US" smtClean="0"/>
              <a:t>2026/6/8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223753C-C56A-08B2-B77B-CFF7CA4BE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B17FF87-2966-3D72-FB7A-A57CA41E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E37E60-2E06-1246-86ED-04012D29D5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125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35C0F4-9FA4-3ED0-AF70-03662B43B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CCEBC20-BD78-05D8-0E64-C420C36EB1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D09D6A3-4C89-4A7E-5FA0-A498F6C3E8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5AC2262-18FB-5AE1-9287-D5B8D14E9F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87074-3D1F-284C-82D9-833D7F51B682}" type="datetimeFigureOut">
              <a:rPr kumimoji="1" lang="ja-JP" altLang="en-US" smtClean="0"/>
              <a:t>2026/6/8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1B766C4-6040-AB4D-94A0-452C0B46E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FDF8AF6-B233-39A6-E0C2-74257442B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E37E60-2E06-1246-86ED-04012D29D5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8769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D1FC55-D405-14A3-FA8F-90F3C8F2F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C47163C-6B09-8822-7D26-B5063C4BB5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4B31584-0869-B863-ADA7-F6718CB536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01EBB1B-61F2-6150-2D81-7E96E85A7D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94DB2906-AB8F-748A-0F02-B8E8F31C92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3F764F6-1A44-610A-5489-4ADA024A73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87074-3D1F-284C-82D9-833D7F51B682}" type="datetimeFigureOut">
              <a:rPr kumimoji="1" lang="ja-JP" altLang="en-US" smtClean="0"/>
              <a:t>2026/6/8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45C6B49F-0AF3-9DBA-A664-F7F8B23AF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ADC9CCD7-E95E-FE20-C947-6F25ABC50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E37E60-2E06-1246-86ED-04012D29D5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9752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F3EF65-9422-0BD4-AA97-EBCCF5FF4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CCFC0A1-D391-6138-296A-079EFA9EB9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87074-3D1F-284C-82D9-833D7F51B682}" type="datetimeFigureOut">
              <a:rPr kumimoji="1" lang="ja-JP" altLang="en-US" smtClean="0"/>
              <a:t>2026/6/8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5666E6E-85A9-726C-14F6-7EC4C42EB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F07823C-5B71-5F19-D94F-AD0836C14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E37E60-2E06-1246-86ED-04012D29D5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5379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798A7408-4EC7-018C-392E-7F1207796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87074-3D1F-284C-82D9-833D7F51B682}" type="datetimeFigureOut">
              <a:rPr kumimoji="1" lang="ja-JP" altLang="en-US" smtClean="0"/>
              <a:t>2026/6/8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5C39706-5051-9F04-B7B7-9667B5444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EB333EA-0EAE-70FB-FA60-DDB3FCBEF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E37E60-2E06-1246-86ED-04012D29D5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8608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DB7155F-E206-93DC-B747-33EDFB663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72869C4-3EE4-42DF-C0F2-9363800AC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968EF42-46CA-E34D-E052-777D215CEF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91D6AFC-3388-F47B-32AE-10E2BC20E5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87074-3D1F-284C-82D9-833D7F51B682}" type="datetimeFigureOut">
              <a:rPr kumimoji="1" lang="ja-JP" altLang="en-US" smtClean="0"/>
              <a:t>2026/6/8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13104ED-CE3D-5AD2-22B3-1EBD75582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C84A4C8-017B-464F-3C0E-50DE85FB8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E37E60-2E06-1246-86ED-04012D29D5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3675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87C3DD8-B467-3AB2-DF7F-12AB8379E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AB59EB23-E3A9-3DC6-98A7-9BB0E72570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B2A993A-F1B2-E46B-204D-CF598A561C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8BED4BA-8516-A4EA-5359-37BE56B04E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C87074-3D1F-284C-82D9-833D7F51B682}" type="datetimeFigureOut">
              <a:rPr kumimoji="1" lang="ja-JP" altLang="en-US" smtClean="0"/>
              <a:t>2026/6/8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E910563-6EEA-DDA3-7F3B-3BA28E70E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D04C705-E9E2-ECBA-DDF7-B02B93F26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E37E60-2E06-1246-86ED-04012D29D5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3737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EDB77A59-FE48-C502-5ACA-E537BF925F7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 l="316" t="33785" r="452" b="34552"/>
          <a:stretch>
            <a:fillRect/>
          </a:stretch>
        </p:blipFill>
        <p:spPr>
          <a:xfrm>
            <a:off x="0" y="6574054"/>
            <a:ext cx="12192000" cy="29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049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E4867138-E9BF-7C44-7EE5-E7F90C9A92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2252"/>
            <a:ext cx="12191998" cy="686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649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F908DBF-AFE2-98D8-BF49-EE4ABC0B9D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53669" y="484307"/>
            <a:ext cx="5913205" cy="588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879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CAE46-1C25-8525-A7C3-29358AEF4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3345B31-A75A-EE0B-BC8C-7E054FC7D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779" y="1000125"/>
            <a:ext cx="7042442" cy="5272088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6713F3C-BCED-D855-F99A-455E57FE3DC8}"/>
              </a:ext>
            </a:extLst>
          </p:cNvPr>
          <p:cNvSpPr txBox="1"/>
          <p:nvPr/>
        </p:nvSpPr>
        <p:spPr>
          <a:xfrm>
            <a:off x="934786" y="418700"/>
            <a:ext cx="10322427" cy="432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ja-JP" altLang="en-US" sz="2400" b="1" spc="-100">
                <a:latin typeface="MS Gothic" panose="020B0609070205080204" pitchFamily="49" charset="-128"/>
                <a:ea typeface="MS Gothic" panose="020B0609070205080204" pitchFamily="49" charset="-128"/>
              </a:rPr>
              <a:t>どちらの将来を選びますか？</a:t>
            </a:r>
            <a:endParaRPr lang="ja-JP" altLang="en-US" sz="3200" b="1" spc="-1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5480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6CDCC186-6E4D-55B8-ED77-99A2D3193287}"/>
              </a:ext>
            </a:extLst>
          </p:cNvPr>
          <p:cNvGrpSpPr/>
          <p:nvPr/>
        </p:nvGrpSpPr>
        <p:grpSpPr>
          <a:xfrm>
            <a:off x="2936999" y="616689"/>
            <a:ext cx="6318001" cy="817531"/>
            <a:chOff x="2373165" y="2723548"/>
            <a:chExt cx="6318001" cy="81753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03766581-7270-C60F-E329-7CF472A39B7C}"/>
                </a:ext>
              </a:extLst>
            </p:cNvPr>
            <p:cNvSpPr txBox="1"/>
            <p:nvPr/>
          </p:nvSpPr>
          <p:spPr>
            <a:xfrm>
              <a:off x="3169787" y="2723548"/>
              <a:ext cx="5521379" cy="8175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ja-JP" altLang="en-US" sz="2400" b="1" spc="-100">
                  <a:latin typeface="MS Gothic" panose="020B0609070205080204" pitchFamily="49" charset="-128"/>
                  <a:ea typeface="MS Gothic" panose="020B0609070205080204" pitchFamily="49" charset="-128"/>
                </a:rPr>
                <a:t>歯科医院での定期検診やクリーニングは、</a:t>
              </a:r>
              <a:endParaRPr lang="en-US" altLang="ja-JP" sz="2400" b="1" spc="-100" dirty="0">
                <a:latin typeface="MS Gothic" panose="020B0609070205080204" pitchFamily="49" charset="-128"/>
                <a:ea typeface="MS Gothic" panose="020B0609070205080204" pitchFamily="49" charset="-128"/>
              </a:endParaRPr>
            </a:p>
            <a:p>
              <a:pPr>
                <a:lnSpc>
                  <a:spcPts val="3000"/>
                </a:lnSpc>
              </a:pPr>
              <a:r>
                <a:rPr lang="ja-JP" altLang="en-US" sz="2400" b="1" spc="-100">
                  <a:latin typeface="MS Gothic" panose="020B0609070205080204" pitchFamily="49" charset="-128"/>
                  <a:ea typeface="MS Gothic" panose="020B0609070205080204" pitchFamily="49" charset="-128"/>
                </a:rPr>
                <a:t>どのくらいの頻度で受けていますか？</a:t>
              </a:r>
            </a:p>
          </p:txBody>
        </p: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F8298481-FF70-0A3C-5299-8CEEDF356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73165" y="2723548"/>
              <a:ext cx="796622" cy="817531"/>
            </a:xfrm>
            <a:prstGeom prst="rect">
              <a:avLst/>
            </a:prstGeom>
          </p:spPr>
        </p:pic>
      </p:grpSp>
      <p:pic>
        <p:nvPicPr>
          <p:cNvPr id="7" name="図 6">
            <a:extLst>
              <a:ext uri="{FF2B5EF4-FFF2-40B4-BE49-F238E27FC236}">
                <a16:creationId xmlns:a16="http://schemas.microsoft.com/office/drawing/2014/main" id="{DCF2C628-333D-CBC3-0A14-0FBE91330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223" y="1732328"/>
            <a:ext cx="4295553" cy="4295553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0D9D793-D4CC-5EAB-5780-649F2E954F26}"/>
              </a:ext>
            </a:extLst>
          </p:cNvPr>
          <p:cNvSpPr txBox="1"/>
          <p:nvPr/>
        </p:nvSpPr>
        <p:spPr>
          <a:xfrm>
            <a:off x="0" y="6231686"/>
            <a:ext cx="1219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400">
                <a:latin typeface="MS Gothic" panose="020B0609070205080204" pitchFamily="49" charset="-128"/>
                <a:ea typeface="MS Gothic" panose="020B0609070205080204" pitchFamily="49" charset="-128"/>
              </a:rPr>
              <a:t>［2025年度版］シニア層の歯のメインテナンスと口腔健康意識調査レポート（2025年9月実施）/コスモラボ調べ</a:t>
            </a:r>
          </a:p>
        </p:txBody>
      </p:sp>
    </p:spTree>
    <p:extLst>
      <p:ext uri="{BB962C8B-B14F-4D97-AF65-F5344CB8AC3E}">
        <p14:creationId xmlns:p14="http://schemas.microsoft.com/office/powerpoint/2010/main" val="387431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2EB23FD1-779D-E352-11FF-068EA3961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817" y="389075"/>
            <a:ext cx="5734495" cy="607985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CB2A8DB-171E-3F64-2AA5-519C487C7F0E}"/>
              </a:ext>
            </a:extLst>
          </p:cNvPr>
          <p:cNvSpPr txBox="1"/>
          <p:nvPr/>
        </p:nvSpPr>
        <p:spPr>
          <a:xfrm>
            <a:off x="1149962" y="1110958"/>
            <a:ext cx="5521379" cy="432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ja-JP" altLang="en-US" sz="2400" b="1" spc="-100">
                <a:latin typeface="MS Gothic" panose="020B0609070205080204" pitchFamily="49" charset="-128"/>
                <a:ea typeface="MS Gothic" panose="020B0609070205080204" pitchFamily="49" charset="-128"/>
              </a:rPr>
              <a:t>ですが、現在の日本の状況は</a:t>
            </a:r>
            <a:r>
              <a:rPr lang="en-US" altLang="ja-JP" sz="2400" b="1" spc="-100" dirty="0">
                <a:latin typeface="MS Gothic" panose="020B0609070205080204" pitchFamily="49" charset="-128"/>
                <a:ea typeface="MS Gothic" panose="020B0609070205080204" pitchFamily="49" charset="-128"/>
              </a:rPr>
              <a:t>……</a:t>
            </a:r>
            <a:endParaRPr lang="ja-JP" altLang="en-US" sz="2400" b="1" spc="-1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0D3E4647-6303-0786-9231-DBDD96AD4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0903" y="4626562"/>
            <a:ext cx="3753267" cy="121824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640F2ADD-3940-F3ED-DCE4-37C6F65119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7830" y="2095531"/>
            <a:ext cx="2705220" cy="141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236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2978D003-54A6-EC9D-AF8F-9398233FC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43" y="768096"/>
            <a:ext cx="2655397" cy="4314022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53777B7D-9D00-9079-37DB-7DB9FBDFE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5024" y="794324"/>
            <a:ext cx="2633135" cy="4287794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075FEC6B-7204-C5F1-EDFA-E429AC9DB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155" y="768096"/>
            <a:ext cx="2673034" cy="4361688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49664901-3983-6A56-8A3E-27D2BFA363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1574" y="786384"/>
            <a:ext cx="2631326" cy="4287794"/>
          </a:xfrm>
          <a:prstGeom prst="rect">
            <a:avLst/>
          </a:prstGeom>
        </p:spPr>
      </p:pic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2611958E-A560-EA29-3748-239B026035F6}"/>
              </a:ext>
            </a:extLst>
          </p:cNvPr>
          <p:cNvGrpSpPr/>
          <p:nvPr/>
        </p:nvGrpSpPr>
        <p:grpSpPr>
          <a:xfrm>
            <a:off x="1224109" y="5074178"/>
            <a:ext cx="1197864" cy="905256"/>
            <a:chOff x="2257381" y="5129784"/>
            <a:chExt cx="1197864" cy="905256"/>
          </a:xfrm>
        </p:grpSpPr>
        <p:sp>
          <p:nvSpPr>
            <p:cNvPr id="23" name="円/楕円 22">
              <a:extLst>
                <a:ext uri="{FF2B5EF4-FFF2-40B4-BE49-F238E27FC236}">
                  <a16:creationId xmlns:a16="http://schemas.microsoft.com/office/drawing/2014/main" id="{11D97881-FDFE-F7BF-39AE-2CD862B2C6FB}"/>
                </a:ext>
              </a:extLst>
            </p:cNvPr>
            <p:cNvSpPr/>
            <p:nvPr/>
          </p:nvSpPr>
          <p:spPr>
            <a:xfrm>
              <a:off x="2421973" y="5129784"/>
              <a:ext cx="905256" cy="90525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D76675AA-1022-E991-9732-25680EE2B82B}"/>
                </a:ext>
              </a:extLst>
            </p:cNvPr>
            <p:cNvSpPr txBox="1"/>
            <p:nvPr/>
          </p:nvSpPr>
          <p:spPr>
            <a:xfrm>
              <a:off x="2257381" y="5296715"/>
              <a:ext cx="119786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800" dirty="0">
                  <a:latin typeface="MS Gothic" panose="020B0609070205080204" pitchFamily="49" charset="-128"/>
                  <a:ea typeface="MS Gothic" panose="020B0609070205080204" pitchFamily="49" charset="-128"/>
                </a:rPr>
                <a:t>10</a:t>
              </a:r>
              <a:r>
                <a:rPr lang="ja-JP" altLang="en-US" sz="2400">
                  <a:latin typeface="MS Gothic" panose="020B0609070205080204" pitchFamily="49" charset="-128"/>
                  <a:ea typeface="MS Gothic" panose="020B0609070205080204" pitchFamily="49" charset="-128"/>
                </a:rPr>
                <a:t>代</a:t>
              </a:r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281DE7FE-D462-FF05-3B33-9B708107F71A}"/>
              </a:ext>
            </a:extLst>
          </p:cNvPr>
          <p:cNvGrpSpPr/>
          <p:nvPr/>
        </p:nvGrpSpPr>
        <p:grpSpPr>
          <a:xfrm>
            <a:off x="4102659" y="5082118"/>
            <a:ext cx="1197864" cy="905256"/>
            <a:chOff x="2257381" y="5129784"/>
            <a:chExt cx="1197864" cy="905256"/>
          </a:xfrm>
        </p:grpSpPr>
        <p:sp>
          <p:nvSpPr>
            <p:cNvPr id="26" name="円/楕円 25">
              <a:extLst>
                <a:ext uri="{FF2B5EF4-FFF2-40B4-BE49-F238E27FC236}">
                  <a16:creationId xmlns:a16="http://schemas.microsoft.com/office/drawing/2014/main" id="{A6D6413D-C659-C95E-AFB9-67160A589C33}"/>
                </a:ext>
              </a:extLst>
            </p:cNvPr>
            <p:cNvSpPr/>
            <p:nvPr/>
          </p:nvSpPr>
          <p:spPr>
            <a:xfrm>
              <a:off x="2421973" y="5129784"/>
              <a:ext cx="905256" cy="90525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22265DF8-D276-3845-BA6F-6C2D7F09473B}"/>
                </a:ext>
              </a:extLst>
            </p:cNvPr>
            <p:cNvSpPr txBox="1"/>
            <p:nvPr/>
          </p:nvSpPr>
          <p:spPr>
            <a:xfrm>
              <a:off x="2257381" y="5296715"/>
              <a:ext cx="119786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800" dirty="0">
                  <a:latin typeface="MS Gothic" panose="020B0609070205080204" pitchFamily="49" charset="-128"/>
                  <a:ea typeface="MS Gothic" panose="020B0609070205080204" pitchFamily="49" charset="-128"/>
                </a:rPr>
                <a:t>20</a:t>
              </a:r>
              <a:r>
                <a:rPr lang="ja-JP" altLang="en-US" sz="2400">
                  <a:latin typeface="MS Gothic" panose="020B0609070205080204" pitchFamily="49" charset="-128"/>
                  <a:ea typeface="MS Gothic" panose="020B0609070205080204" pitchFamily="49" charset="-128"/>
                </a:rPr>
                <a:t>代</a:t>
              </a:r>
            </a:p>
          </p:txBody>
        </p:sp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7E35B676-D657-5B48-330C-28159CEE71A5}"/>
              </a:ext>
            </a:extLst>
          </p:cNvPr>
          <p:cNvGrpSpPr/>
          <p:nvPr/>
        </p:nvGrpSpPr>
        <p:grpSpPr>
          <a:xfrm>
            <a:off x="6981209" y="5111496"/>
            <a:ext cx="1197864" cy="905256"/>
            <a:chOff x="2257381" y="5129784"/>
            <a:chExt cx="1197864" cy="905256"/>
          </a:xfrm>
        </p:grpSpPr>
        <p:sp>
          <p:nvSpPr>
            <p:cNvPr id="29" name="円/楕円 28">
              <a:extLst>
                <a:ext uri="{FF2B5EF4-FFF2-40B4-BE49-F238E27FC236}">
                  <a16:creationId xmlns:a16="http://schemas.microsoft.com/office/drawing/2014/main" id="{608D416F-B2FD-8D0A-1358-3B94DD8FD9B1}"/>
                </a:ext>
              </a:extLst>
            </p:cNvPr>
            <p:cNvSpPr/>
            <p:nvPr/>
          </p:nvSpPr>
          <p:spPr>
            <a:xfrm>
              <a:off x="2421973" y="5129784"/>
              <a:ext cx="905256" cy="90525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C08FB896-1A6D-4788-F77A-C18E6D6821DD}"/>
                </a:ext>
              </a:extLst>
            </p:cNvPr>
            <p:cNvSpPr txBox="1"/>
            <p:nvPr/>
          </p:nvSpPr>
          <p:spPr>
            <a:xfrm>
              <a:off x="2257381" y="5296715"/>
              <a:ext cx="119786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800" dirty="0">
                  <a:latin typeface="MS Gothic" panose="020B0609070205080204" pitchFamily="49" charset="-128"/>
                  <a:ea typeface="MS Gothic" panose="020B0609070205080204" pitchFamily="49" charset="-128"/>
                </a:rPr>
                <a:t>40</a:t>
              </a:r>
              <a:r>
                <a:rPr lang="ja-JP" altLang="en-US" sz="2400">
                  <a:latin typeface="MS Gothic" panose="020B0609070205080204" pitchFamily="49" charset="-128"/>
                  <a:ea typeface="MS Gothic" panose="020B0609070205080204" pitchFamily="49" charset="-128"/>
                </a:rPr>
                <a:t>代</a:t>
              </a:r>
            </a:p>
          </p:txBody>
        </p:sp>
      </p:grp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CFF3139B-56EB-DE5F-6BC3-A248F9E68B08}"/>
              </a:ext>
            </a:extLst>
          </p:cNvPr>
          <p:cNvGrpSpPr/>
          <p:nvPr/>
        </p:nvGrpSpPr>
        <p:grpSpPr>
          <a:xfrm>
            <a:off x="9797459" y="5058031"/>
            <a:ext cx="1197864" cy="905256"/>
            <a:chOff x="2257381" y="5129784"/>
            <a:chExt cx="1197864" cy="905256"/>
          </a:xfrm>
        </p:grpSpPr>
        <p:sp>
          <p:nvSpPr>
            <p:cNvPr id="32" name="円/楕円 31">
              <a:extLst>
                <a:ext uri="{FF2B5EF4-FFF2-40B4-BE49-F238E27FC236}">
                  <a16:creationId xmlns:a16="http://schemas.microsoft.com/office/drawing/2014/main" id="{15829B82-D65C-16C0-0696-84892D19F838}"/>
                </a:ext>
              </a:extLst>
            </p:cNvPr>
            <p:cNvSpPr/>
            <p:nvPr/>
          </p:nvSpPr>
          <p:spPr>
            <a:xfrm>
              <a:off x="2421973" y="5129784"/>
              <a:ext cx="905256" cy="90525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FA898618-6398-F726-961D-9D4BC5D80E7B}"/>
                </a:ext>
              </a:extLst>
            </p:cNvPr>
            <p:cNvSpPr txBox="1"/>
            <p:nvPr/>
          </p:nvSpPr>
          <p:spPr>
            <a:xfrm>
              <a:off x="2257381" y="5296715"/>
              <a:ext cx="119786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800" dirty="0">
                  <a:latin typeface="MS Gothic" panose="020B0609070205080204" pitchFamily="49" charset="-128"/>
                  <a:ea typeface="MS Gothic" panose="020B0609070205080204" pitchFamily="49" charset="-128"/>
                </a:rPr>
                <a:t>60</a:t>
              </a:r>
              <a:r>
                <a:rPr lang="ja-JP" altLang="en-US" sz="2400">
                  <a:latin typeface="MS Gothic" panose="020B0609070205080204" pitchFamily="49" charset="-128"/>
                  <a:ea typeface="MS Gothic" panose="020B0609070205080204" pitchFamily="49" charset="-128"/>
                </a:rPr>
                <a:t>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3757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円/楕円 9">
            <a:extLst>
              <a:ext uri="{FF2B5EF4-FFF2-40B4-BE49-F238E27FC236}">
                <a16:creationId xmlns:a16="http://schemas.microsoft.com/office/drawing/2014/main" id="{2F6C35FD-47A3-64A0-5D76-0A31B91AF438}"/>
              </a:ext>
            </a:extLst>
          </p:cNvPr>
          <p:cNvSpPr/>
          <p:nvPr/>
        </p:nvSpPr>
        <p:spPr>
          <a:xfrm>
            <a:off x="8115498" y="5546035"/>
            <a:ext cx="1371600" cy="37768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8A0EFEF-EC4B-2D70-D233-611498792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8767" y="2007703"/>
            <a:ext cx="1860765" cy="391601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39F1B54-A381-8065-6CDB-929571B6F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5790" y="1270828"/>
            <a:ext cx="5341025" cy="197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25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6B7A77F-4EA3-3079-AF45-9960327CE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330569"/>
            <a:ext cx="7772400" cy="4196861"/>
          </a:xfrm>
          <a:prstGeom prst="rect">
            <a:avLst/>
          </a:prstGeom>
        </p:spPr>
      </p:pic>
      <p:sp>
        <p:nvSpPr>
          <p:cNvPr id="6" name="角丸四角形 5">
            <a:extLst>
              <a:ext uri="{FF2B5EF4-FFF2-40B4-BE49-F238E27FC236}">
                <a16:creationId xmlns:a16="http://schemas.microsoft.com/office/drawing/2014/main" id="{E4596797-37D9-6210-7667-5564FF7BFDF0}"/>
              </a:ext>
            </a:extLst>
          </p:cNvPr>
          <p:cNvSpPr/>
          <p:nvPr/>
        </p:nvSpPr>
        <p:spPr>
          <a:xfrm>
            <a:off x="8020878" y="3756991"/>
            <a:ext cx="1951383" cy="1770439"/>
          </a:xfrm>
          <a:prstGeom prst="roundRect">
            <a:avLst>
              <a:gd name="adj" fmla="val 7685"/>
            </a:avLst>
          </a:prstGeom>
          <a:noFill/>
          <a:ln w="889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190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B79E2-8E0B-538B-F2FC-484567D18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円/楕円 9">
            <a:extLst>
              <a:ext uri="{FF2B5EF4-FFF2-40B4-BE49-F238E27FC236}">
                <a16:creationId xmlns:a16="http://schemas.microsoft.com/office/drawing/2014/main" id="{749652C3-4451-13BD-2166-1C5FAC179CA1}"/>
              </a:ext>
            </a:extLst>
          </p:cNvPr>
          <p:cNvSpPr/>
          <p:nvPr/>
        </p:nvSpPr>
        <p:spPr>
          <a:xfrm>
            <a:off x="8115498" y="5546035"/>
            <a:ext cx="1371600" cy="37768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981E5ECF-D5A4-CFA2-A111-DA9A7B584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508" y="1274303"/>
            <a:ext cx="4313307" cy="197117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3BE4EC8-0E65-889A-2EEC-7BB754583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5202" y="2032903"/>
            <a:ext cx="1752192" cy="389081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DEE28EE-26BD-3C80-7C5A-CFBCCC0D78E4}"/>
              </a:ext>
            </a:extLst>
          </p:cNvPr>
          <p:cNvSpPr txBox="1"/>
          <p:nvPr/>
        </p:nvSpPr>
        <p:spPr>
          <a:xfrm>
            <a:off x="4131703" y="3612524"/>
            <a:ext cx="2736238" cy="432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ja-JP" altLang="en-US" sz="2400" b="1" spc="-100">
                <a:latin typeface="MS Gothic" panose="020B0609070205080204" pitchFamily="49" charset="-128"/>
                <a:ea typeface="MS Gothic" panose="020B0609070205080204" pitchFamily="49" charset="-128"/>
              </a:rPr>
              <a:t>って思いますよね。</a:t>
            </a:r>
          </a:p>
        </p:txBody>
      </p:sp>
    </p:spTree>
    <p:extLst>
      <p:ext uri="{BB962C8B-B14F-4D97-AF65-F5344CB8AC3E}">
        <p14:creationId xmlns:p14="http://schemas.microsoft.com/office/powerpoint/2010/main" val="3270533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952DA298-AD4F-11CF-721F-4A63CFCC35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13527" t="27786" r="14359" b="17198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ACB52C55-00AB-344D-7328-A43114FEE129}"/>
              </a:ext>
            </a:extLst>
          </p:cNvPr>
          <p:cNvGrpSpPr/>
          <p:nvPr/>
        </p:nvGrpSpPr>
        <p:grpSpPr>
          <a:xfrm>
            <a:off x="2749774" y="3745403"/>
            <a:ext cx="6692452" cy="2335149"/>
            <a:chOff x="2749774" y="3745403"/>
            <a:chExt cx="6692452" cy="2335149"/>
          </a:xfrm>
        </p:grpSpPr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CE8A946E-1D9B-D31A-A3F3-643DF3636C85}"/>
                </a:ext>
              </a:extLst>
            </p:cNvPr>
            <p:cNvGrpSpPr/>
            <p:nvPr/>
          </p:nvGrpSpPr>
          <p:grpSpPr>
            <a:xfrm>
              <a:off x="6646860" y="3750278"/>
              <a:ext cx="2795366" cy="424311"/>
              <a:chOff x="3829878" y="3591097"/>
              <a:chExt cx="2795366" cy="424311"/>
            </a:xfrm>
          </p:grpSpPr>
          <p:sp>
            <p:nvSpPr>
              <p:cNvPr id="6" name="角丸四角形 5">
                <a:extLst>
                  <a:ext uri="{FF2B5EF4-FFF2-40B4-BE49-F238E27FC236}">
                    <a16:creationId xmlns:a16="http://schemas.microsoft.com/office/drawing/2014/main" id="{F17E7BB9-4EEA-1D1C-CFAA-D14AB9AE0A76}"/>
                  </a:ext>
                </a:extLst>
              </p:cNvPr>
              <p:cNvSpPr/>
              <p:nvPr/>
            </p:nvSpPr>
            <p:spPr>
              <a:xfrm>
                <a:off x="3829878" y="3632661"/>
                <a:ext cx="2795366" cy="382747"/>
              </a:xfrm>
              <a:prstGeom prst="roundRect">
                <a:avLst>
                  <a:gd name="adj" fmla="val 79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4267EADF-DF89-4EBA-D936-ED8E8A506C3A}"/>
                  </a:ext>
                </a:extLst>
              </p:cNvPr>
              <p:cNvSpPr txBox="1"/>
              <p:nvPr/>
            </p:nvSpPr>
            <p:spPr>
              <a:xfrm>
                <a:off x="3887674" y="3591097"/>
                <a:ext cx="2684207" cy="4241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3000"/>
                  </a:lnSpc>
                </a:pPr>
                <a:r>
                  <a:rPr lang="ja-JP" altLang="en-US" sz="2000" b="1" spc="-100">
                    <a:latin typeface="MS Gothic" panose="020B0609070205080204" pitchFamily="49" charset="-128"/>
                    <a:ea typeface="MS Gothic" panose="020B0609070205080204" pitchFamily="49" charset="-128"/>
                  </a:rPr>
                  <a:t>むし歯を進行させる菌</a:t>
                </a:r>
              </a:p>
            </p:txBody>
          </p:sp>
        </p:grpSp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409AAD1A-93C0-2DF9-BA25-7A49D4BCC44C}"/>
                </a:ext>
              </a:extLst>
            </p:cNvPr>
            <p:cNvGrpSpPr/>
            <p:nvPr/>
          </p:nvGrpSpPr>
          <p:grpSpPr>
            <a:xfrm>
              <a:off x="6646860" y="4385755"/>
              <a:ext cx="2795366" cy="424311"/>
              <a:chOff x="3829878" y="3591097"/>
              <a:chExt cx="2795366" cy="424311"/>
            </a:xfrm>
          </p:grpSpPr>
          <p:sp>
            <p:nvSpPr>
              <p:cNvPr id="10" name="角丸四角形 9">
                <a:extLst>
                  <a:ext uri="{FF2B5EF4-FFF2-40B4-BE49-F238E27FC236}">
                    <a16:creationId xmlns:a16="http://schemas.microsoft.com/office/drawing/2014/main" id="{0E0B84AC-1BDA-FFF5-0FDD-D9CCC834B963}"/>
                  </a:ext>
                </a:extLst>
              </p:cNvPr>
              <p:cNvSpPr/>
              <p:nvPr/>
            </p:nvSpPr>
            <p:spPr>
              <a:xfrm>
                <a:off x="3829878" y="3632661"/>
                <a:ext cx="2795366" cy="382747"/>
              </a:xfrm>
              <a:prstGeom prst="roundRect">
                <a:avLst>
                  <a:gd name="adj" fmla="val 79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B10582E4-59C5-3950-8F0A-88B3341B7546}"/>
                  </a:ext>
                </a:extLst>
              </p:cNvPr>
              <p:cNvSpPr txBox="1"/>
              <p:nvPr/>
            </p:nvSpPr>
            <p:spPr>
              <a:xfrm>
                <a:off x="3887674" y="3591097"/>
                <a:ext cx="2684207" cy="4241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3000"/>
                  </a:lnSpc>
                </a:pPr>
                <a:r>
                  <a:rPr lang="ja-JP" altLang="en-US" sz="2000" b="1" spc="-100">
                    <a:latin typeface="MS Gothic" panose="020B0609070205080204" pitchFamily="49" charset="-128"/>
                    <a:ea typeface="MS Gothic" panose="020B0609070205080204" pitchFamily="49" charset="-128"/>
                  </a:rPr>
                  <a:t>年齢別むし歯経験の値</a:t>
                </a:r>
              </a:p>
            </p:txBody>
          </p:sp>
        </p:grpSp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4D737ED3-E40E-496E-B1DC-43562C3B4DEA}"/>
                </a:ext>
              </a:extLst>
            </p:cNvPr>
            <p:cNvGrpSpPr/>
            <p:nvPr/>
          </p:nvGrpSpPr>
          <p:grpSpPr>
            <a:xfrm>
              <a:off x="6646860" y="5021076"/>
              <a:ext cx="2795366" cy="424311"/>
              <a:chOff x="3829878" y="3591097"/>
              <a:chExt cx="2795366" cy="424311"/>
            </a:xfrm>
          </p:grpSpPr>
          <p:sp>
            <p:nvSpPr>
              <p:cNvPr id="13" name="角丸四角形 12">
                <a:extLst>
                  <a:ext uri="{FF2B5EF4-FFF2-40B4-BE49-F238E27FC236}">
                    <a16:creationId xmlns:a16="http://schemas.microsoft.com/office/drawing/2014/main" id="{518811E0-9E9E-9D3A-06BD-46420675A602}"/>
                  </a:ext>
                </a:extLst>
              </p:cNvPr>
              <p:cNvSpPr/>
              <p:nvPr/>
            </p:nvSpPr>
            <p:spPr>
              <a:xfrm>
                <a:off x="3829878" y="3632661"/>
                <a:ext cx="2795366" cy="382747"/>
              </a:xfrm>
              <a:prstGeom prst="roundRect">
                <a:avLst>
                  <a:gd name="adj" fmla="val 79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662ECF0D-6DD3-BB09-2245-22CF227A743A}"/>
                  </a:ext>
                </a:extLst>
              </p:cNvPr>
              <p:cNvSpPr txBox="1"/>
              <p:nvPr/>
            </p:nvSpPr>
            <p:spPr>
              <a:xfrm>
                <a:off x="3887674" y="3591097"/>
                <a:ext cx="2684207" cy="4241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3000"/>
                  </a:lnSpc>
                </a:pPr>
                <a:r>
                  <a:rPr lang="ja-JP" altLang="en-US" sz="2000" b="1" spc="-100">
                    <a:latin typeface="MS Gothic" panose="020B0609070205080204" pitchFamily="49" charset="-128"/>
                    <a:ea typeface="MS Gothic" panose="020B0609070205080204" pitchFamily="49" charset="-128"/>
                  </a:rPr>
                  <a:t>服用薬による影響</a:t>
                </a:r>
              </a:p>
            </p:txBody>
          </p:sp>
        </p:grpSp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32BD2D5F-1F88-422E-A165-7AD45E7A766E}"/>
                </a:ext>
              </a:extLst>
            </p:cNvPr>
            <p:cNvGrpSpPr/>
            <p:nvPr/>
          </p:nvGrpSpPr>
          <p:grpSpPr>
            <a:xfrm>
              <a:off x="6646860" y="5656241"/>
              <a:ext cx="2795366" cy="424311"/>
              <a:chOff x="3829878" y="3591097"/>
              <a:chExt cx="2795366" cy="424311"/>
            </a:xfrm>
          </p:grpSpPr>
          <p:sp>
            <p:nvSpPr>
              <p:cNvPr id="16" name="角丸四角形 15">
                <a:extLst>
                  <a:ext uri="{FF2B5EF4-FFF2-40B4-BE49-F238E27FC236}">
                    <a16:creationId xmlns:a16="http://schemas.microsoft.com/office/drawing/2014/main" id="{5D5B9E1A-2B50-4F4E-4F9C-CAAA0961EDC8}"/>
                  </a:ext>
                </a:extLst>
              </p:cNvPr>
              <p:cNvSpPr/>
              <p:nvPr/>
            </p:nvSpPr>
            <p:spPr>
              <a:xfrm>
                <a:off x="3829878" y="3632661"/>
                <a:ext cx="2795366" cy="382747"/>
              </a:xfrm>
              <a:prstGeom prst="roundRect">
                <a:avLst>
                  <a:gd name="adj" fmla="val 79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514CBA02-BE37-837B-FE1B-CD28F0039A45}"/>
                  </a:ext>
                </a:extLst>
              </p:cNvPr>
              <p:cNvSpPr txBox="1"/>
              <p:nvPr/>
            </p:nvSpPr>
            <p:spPr>
              <a:xfrm>
                <a:off x="3887674" y="3591097"/>
                <a:ext cx="2684207" cy="4241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3000"/>
                  </a:lnSpc>
                </a:pPr>
                <a:r>
                  <a:rPr lang="ja-JP" altLang="en-US" sz="2000" b="1" spc="-100">
                    <a:latin typeface="MS Gothic" panose="020B0609070205080204" pitchFamily="49" charset="-128"/>
                    <a:ea typeface="MS Gothic" panose="020B0609070205080204" pitchFamily="49" charset="-128"/>
                  </a:rPr>
                  <a:t>唾液がもつ力</a:t>
                </a:r>
              </a:p>
            </p:txBody>
          </p:sp>
        </p:grpSp>
        <p:grpSp>
          <p:nvGrpSpPr>
            <p:cNvPr id="21" name="グループ化 20">
              <a:extLst>
                <a:ext uri="{FF2B5EF4-FFF2-40B4-BE49-F238E27FC236}">
                  <a16:creationId xmlns:a16="http://schemas.microsoft.com/office/drawing/2014/main" id="{CF3E731E-869A-1A4C-ED06-746457F69C74}"/>
                </a:ext>
              </a:extLst>
            </p:cNvPr>
            <p:cNvGrpSpPr/>
            <p:nvPr/>
          </p:nvGrpSpPr>
          <p:grpSpPr>
            <a:xfrm>
              <a:off x="2749774" y="3745403"/>
              <a:ext cx="2795366" cy="424311"/>
              <a:chOff x="3829878" y="3591097"/>
              <a:chExt cx="2795366" cy="424311"/>
            </a:xfrm>
          </p:grpSpPr>
          <p:sp>
            <p:nvSpPr>
              <p:cNvPr id="22" name="角丸四角形 21">
                <a:extLst>
                  <a:ext uri="{FF2B5EF4-FFF2-40B4-BE49-F238E27FC236}">
                    <a16:creationId xmlns:a16="http://schemas.microsoft.com/office/drawing/2014/main" id="{CDCB6844-A88C-320D-8315-ED08EE868DCF}"/>
                  </a:ext>
                </a:extLst>
              </p:cNvPr>
              <p:cNvSpPr/>
              <p:nvPr/>
            </p:nvSpPr>
            <p:spPr>
              <a:xfrm>
                <a:off x="3829878" y="3632661"/>
                <a:ext cx="2795366" cy="382747"/>
              </a:xfrm>
              <a:prstGeom prst="roundRect">
                <a:avLst>
                  <a:gd name="adj" fmla="val 79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AB0C1901-91E4-A5C3-FF2A-BB5513DEC6D4}"/>
                  </a:ext>
                </a:extLst>
              </p:cNvPr>
              <p:cNvSpPr txBox="1"/>
              <p:nvPr/>
            </p:nvSpPr>
            <p:spPr>
              <a:xfrm>
                <a:off x="3887674" y="3591097"/>
                <a:ext cx="2684207" cy="4241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3000"/>
                  </a:lnSpc>
                </a:pPr>
                <a:r>
                  <a:rPr lang="ja-JP" altLang="en-US" sz="2000" b="1" spc="-100">
                    <a:latin typeface="MS Gothic" panose="020B0609070205080204" pitchFamily="49" charset="-128"/>
                    <a:ea typeface="MS Gothic" panose="020B0609070205080204" pitchFamily="49" charset="-128"/>
                  </a:rPr>
                  <a:t>むし歯をつくる菌</a:t>
                </a:r>
              </a:p>
            </p:txBody>
          </p:sp>
        </p:grpSp>
        <p:grpSp>
          <p:nvGrpSpPr>
            <p:cNvPr id="24" name="グループ化 23">
              <a:extLst>
                <a:ext uri="{FF2B5EF4-FFF2-40B4-BE49-F238E27FC236}">
                  <a16:creationId xmlns:a16="http://schemas.microsoft.com/office/drawing/2014/main" id="{3A4AF482-224D-6569-0AE5-703217B3532E}"/>
                </a:ext>
              </a:extLst>
            </p:cNvPr>
            <p:cNvGrpSpPr/>
            <p:nvPr/>
          </p:nvGrpSpPr>
          <p:grpSpPr>
            <a:xfrm>
              <a:off x="2749774" y="4380880"/>
              <a:ext cx="2795366" cy="424311"/>
              <a:chOff x="3829878" y="3591097"/>
              <a:chExt cx="2795366" cy="424311"/>
            </a:xfrm>
          </p:grpSpPr>
          <p:sp>
            <p:nvSpPr>
              <p:cNvPr id="25" name="角丸四角形 24">
                <a:extLst>
                  <a:ext uri="{FF2B5EF4-FFF2-40B4-BE49-F238E27FC236}">
                    <a16:creationId xmlns:a16="http://schemas.microsoft.com/office/drawing/2014/main" id="{03CC36A3-C6DD-5A48-6D86-3F49626579FD}"/>
                  </a:ext>
                </a:extLst>
              </p:cNvPr>
              <p:cNvSpPr/>
              <p:nvPr/>
            </p:nvSpPr>
            <p:spPr>
              <a:xfrm>
                <a:off x="3829878" y="3632661"/>
                <a:ext cx="2795366" cy="382747"/>
              </a:xfrm>
              <a:prstGeom prst="roundRect">
                <a:avLst>
                  <a:gd name="adj" fmla="val 79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B3C2C1FD-C9B6-6C0C-66C2-494B893A54D3}"/>
                  </a:ext>
                </a:extLst>
              </p:cNvPr>
              <p:cNvSpPr txBox="1"/>
              <p:nvPr/>
            </p:nvSpPr>
            <p:spPr>
              <a:xfrm>
                <a:off x="3887674" y="3591097"/>
                <a:ext cx="2684207" cy="4241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3000"/>
                  </a:lnSpc>
                </a:pPr>
                <a:r>
                  <a:rPr lang="ja-JP" altLang="en-US" sz="2000" b="1" spc="-100">
                    <a:latin typeface="MS Gothic" panose="020B0609070205080204" pitchFamily="49" charset="-128"/>
                    <a:ea typeface="MS Gothic" panose="020B0609070205080204" pitchFamily="49" charset="-128"/>
                  </a:rPr>
                  <a:t>飲食回数</a:t>
                </a:r>
              </a:p>
            </p:txBody>
          </p:sp>
        </p:grpSp>
        <p:grpSp>
          <p:nvGrpSpPr>
            <p:cNvPr id="27" name="グループ化 26">
              <a:extLst>
                <a:ext uri="{FF2B5EF4-FFF2-40B4-BE49-F238E27FC236}">
                  <a16:creationId xmlns:a16="http://schemas.microsoft.com/office/drawing/2014/main" id="{2FB17B6C-8891-D1C8-0D4E-D5A43634C8BB}"/>
                </a:ext>
              </a:extLst>
            </p:cNvPr>
            <p:cNvGrpSpPr/>
            <p:nvPr/>
          </p:nvGrpSpPr>
          <p:grpSpPr>
            <a:xfrm>
              <a:off x="2749774" y="5016201"/>
              <a:ext cx="2795366" cy="424311"/>
              <a:chOff x="3829878" y="3591097"/>
              <a:chExt cx="2795366" cy="424311"/>
            </a:xfrm>
          </p:grpSpPr>
          <p:sp>
            <p:nvSpPr>
              <p:cNvPr id="28" name="角丸四角形 27">
                <a:extLst>
                  <a:ext uri="{FF2B5EF4-FFF2-40B4-BE49-F238E27FC236}">
                    <a16:creationId xmlns:a16="http://schemas.microsoft.com/office/drawing/2014/main" id="{C567902F-513C-9293-997D-267B2E38C478}"/>
                  </a:ext>
                </a:extLst>
              </p:cNvPr>
              <p:cNvSpPr/>
              <p:nvPr/>
            </p:nvSpPr>
            <p:spPr>
              <a:xfrm>
                <a:off x="3829878" y="3632661"/>
                <a:ext cx="2795366" cy="382747"/>
              </a:xfrm>
              <a:prstGeom prst="roundRect">
                <a:avLst>
                  <a:gd name="adj" fmla="val 79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CC76A6F3-AC55-D95E-DCB6-5CB699D9ACFA}"/>
                  </a:ext>
                </a:extLst>
              </p:cNvPr>
              <p:cNvSpPr txBox="1"/>
              <p:nvPr/>
            </p:nvSpPr>
            <p:spPr>
              <a:xfrm>
                <a:off x="3887674" y="3591097"/>
                <a:ext cx="2684207" cy="4241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3000"/>
                  </a:lnSpc>
                </a:pPr>
                <a:r>
                  <a:rPr lang="ja-JP" altLang="en-US" sz="2000" b="1" spc="-100">
                    <a:latin typeface="MS Gothic" panose="020B0609070205080204" pitchFamily="49" charset="-128"/>
                    <a:ea typeface="MS Gothic" panose="020B0609070205080204" pitchFamily="49" charset="-128"/>
                  </a:rPr>
                  <a:t>フッ化物の使用状況</a:t>
                </a:r>
              </a:p>
            </p:txBody>
          </p:sp>
        </p:grpSp>
        <p:grpSp>
          <p:nvGrpSpPr>
            <p:cNvPr id="30" name="グループ化 29">
              <a:extLst>
                <a:ext uri="{FF2B5EF4-FFF2-40B4-BE49-F238E27FC236}">
                  <a16:creationId xmlns:a16="http://schemas.microsoft.com/office/drawing/2014/main" id="{F40367AE-41FB-9F0D-ABD5-AD7C6D346192}"/>
                </a:ext>
              </a:extLst>
            </p:cNvPr>
            <p:cNvGrpSpPr/>
            <p:nvPr/>
          </p:nvGrpSpPr>
          <p:grpSpPr>
            <a:xfrm>
              <a:off x="2749774" y="5651366"/>
              <a:ext cx="2795366" cy="424311"/>
              <a:chOff x="3829878" y="3591097"/>
              <a:chExt cx="2795366" cy="424311"/>
            </a:xfrm>
          </p:grpSpPr>
          <p:sp>
            <p:nvSpPr>
              <p:cNvPr id="31" name="角丸四角形 30">
                <a:extLst>
                  <a:ext uri="{FF2B5EF4-FFF2-40B4-BE49-F238E27FC236}">
                    <a16:creationId xmlns:a16="http://schemas.microsoft.com/office/drawing/2014/main" id="{E2EE8205-7CD4-6A5B-FA7C-214C89794103}"/>
                  </a:ext>
                </a:extLst>
              </p:cNvPr>
              <p:cNvSpPr/>
              <p:nvPr/>
            </p:nvSpPr>
            <p:spPr>
              <a:xfrm>
                <a:off x="3829878" y="3632661"/>
                <a:ext cx="2795366" cy="382747"/>
              </a:xfrm>
              <a:prstGeom prst="roundRect">
                <a:avLst>
                  <a:gd name="adj" fmla="val 79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5A611068-BD5C-0BD1-98A8-A7257A03ACD2}"/>
                  </a:ext>
                </a:extLst>
              </p:cNvPr>
              <p:cNvSpPr txBox="1"/>
              <p:nvPr/>
            </p:nvSpPr>
            <p:spPr>
              <a:xfrm>
                <a:off x="3887674" y="3591097"/>
                <a:ext cx="2684207" cy="4241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3000"/>
                  </a:lnSpc>
                </a:pPr>
                <a:r>
                  <a:rPr lang="ja-JP" altLang="en-US" sz="2000" b="1" spc="-100">
                    <a:latin typeface="MS Gothic" panose="020B0609070205080204" pitchFamily="49" charset="-128"/>
                    <a:ea typeface="MS Gothic" panose="020B0609070205080204" pitchFamily="49" charset="-128"/>
                  </a:rPr>
                  <a:t>唾液の量</a:t>
                </a:r>
              </a:p>
            </p:txBody>
          </p:sp>
        </p:grpSp>
      </p:grp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64836C8B-14CF-F55B-972A-AECC66DB4D61}"/>
              </a:ext>
            </a:extLst>
          </p:cNvPr>
          <p:cNvGrpSpPr/>
          <p:nvPr/>
        </p:nvGrpSpPr>
        <p:grpSpPr>
          <a:xfrm>
            <a:off x="6415768" y="1952479"/>
            <a:ext cx="1313205" cy="424311"/>
            <a:chOff x="3829878" y="3591097"/>
            <a:chExt cx="1313205" cy="424311"/>
          </a:xfrm>
        </p:grpSpPr>
        <p:sp>
          <p:nvSpPr>
            <p:cNvPr id="35" name="角丸四角形 34">
              <a:extLst>
                <a:ext uri="{FF2B5EF4-FFF2-40B4-BE49-F238E27FC236}">
                  <a16:creationId xmlns:a16="http://schemas.microsoft.com/office/drawing/2014/main" id="{3DCF35EB-0875-F894-8AEC-DF53A8F80287}"/>
                </a:ext>
              </a:extLst>
            </p:cNvPr>
            <p:cNvSpPr/>
            <p:nvPr/>
          </p:nvSpPr>
          <p:spPr>
            <a:xfrm>
              <a:off x="3829878" y="3632661"/>
              <a:ext cx="1313205" cy="382747"/>
            </a:xfrm>
            <a:prstGeom prst="roundRect">
              <a:avLst>
                <a:gd name="adj" fmla="val 7979"/>
              </a:avLst>
            </a:prstGeom>
            <a:solidFill>
              <a:schemeClr val="bg1"/>
            </a:solidFill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3666505C-2036-EEFD-AD33-AB4A9085F584}"/>
                </a:ext>
              </a:extLst>
            </p:cNvPr>
            <p:cNvSpPr txBox="1"/>
            <p:nvPr/>
          </p:nvSpPr>
          <p:spPr>
            <a:xfrm>
              <a:off x="3858776" y="3591097"/>
              <a:ext cx="1255408" cy="424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ja-JP" altLang="en-US" sz="2000" b="1" spc="-100">
                  <a:latin typeface="MS Gothic" panose="020B0609070205080204" pitchFamily="49" charset="-128"/>
                  <a:ea typeface="MS Gothic" panose="020B0609070205080204" pitchFamily="49" charset="-128"/>
                </a:rPr>
                <a:t>磨き残し</a:t>
              </a:r>
            </a:p>
          </p:txBody>
        </p:sp>
      </p:grp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39E4CA5D-ED58-95A2-4BCF-89CAA3820AFB}"/>
              </a:ext>
            </a:extLst>
          </p:cNvPr>
          <p:cNvSpPr txBox="1"/>
          <p:nvPr/>
        </p:nvSpPr>
        <p:spPr>
          <a:xfrm>
            <a:off x="7072370" y="2377650"/>
            <a:ext cx="3745301" cy="424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ja-JP" altLang="en-US" sz="2000" b="1" spc="-100">
                <a:latin typeface="MS Gothic" panose="020B0609070205080204" pitchFamily="49" charset="-128"/>
                <a:ea typeface="MS Gothic" panose="020B0609070205080204" pitchFamily="49" charset="-128"/>
              </a:rPr>
              <a:t>見えているのは氷山の一角です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2B1DEADE-0A7D-27D5-93D6-F2C7B2F0A7AE}"/>
              </a:ext>
            </a:extLst>
          </p:cNvPr>
          <p:cNvSpPr txBox="1"/>
          <p:nvPr/>
        </p:nvSpPr>
        <p:spPr>
          <a:xfrm>
            <a:off x="1076991" y="550839"/>
            <a:ext cx="1003801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ja-JP" altLang="en-US" sz="2400" b="1" spc="-100">
                <a:latin typeface="MS Gothic" panose="020B0609070205080204" pitchFamily="49" charset="-128"/>
                <a:ea typeface="MS Gothic" panose="020B0609070205080204" pitchFamily="49" charset="-128"/>
              </a:rPr>
              <a:t>歯磨きしていても、</a:t>
            </a:r>
            <a:endParaRPr lang="en-US" altLang="ja-JP" sz="2400" b="1" spc="-100" dirty="0">
              <a:latin typeface="MS Gothic" panose="020B0609070205080204" pitchFamily="49" charset="-128"/>
              <a:ea typeface="MS Gothic" panose="020B0609070205080204" pitchFamily="49" charset="-128"/>
            </a:endParaRPr>
          </a:p>
          <a:p>
            <a:pPr>
              <a:lnSpc>
                <a:spcPts val="3000"/>
              </a:lnSpc>
            </a:pPr>
            <a:r>
              <a:rPr lang="ja-JP" altLang="en-US" sz="2400" b="1" spc="-100">
                <a:latin typeface="MS Gothic" panose="020B0609070205080204" pitchFamily="49" charset="-128"/>
                <a:ea typeface="MS Gothic" panose="020B0609070205080204" pitchFamily="49" charset="-128"/>
              </a:rPr>
              <a:t>むし歯・歯周病が減らない原因は、</a:t>
            </a:r>
            <a:r>
              <a:rPr lang="ja-JP" altLang="en-US" sz="3200" b="1" spc="-100">
                <a:latin typeface="MS Gothic" panose="020B0609070205080204" pitchFamily="49" charset="-128"/>
                <a:ea typeface="MS Gothic" panose="020B0609070205080204" pitchFamily="49" charset="-128"/>
              </a:rPr>
              <a:t>自分のリスクを知らないから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1A75F8AE-6781-831C-DC3F-6E33955BB810}"/>
              </a:ext>
            </a:extLst>
          </p:cNvPr>
          <p:cNvSpPr/>
          <p:nvPr/>
        </p:nvSpPr>
        <p:spPr>
          <a:xfrm>
            <a:off x="5910644" y="1358269"/>
            <a:ext cx="5074090" cy="86481"/>
          </a:xfrm>
          <a:prstGeom prst="rect">
            <a:avLst/>
          </a:prstGeom>
          <a:solidFill>
            <a:srgbClr val="FF60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840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43757EA-EA92-45FC-61CE-1338EF0F1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75461"/>
            <a:ext cx="12192000" cy="379973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BD4C0F4-93F6-A474-B192-CA85C2347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33836" flipH="1">
            <a:off x="2460193" y="2504606"/>
            <a:ext cx="1679123" cy="264526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841069C-DA35-3CC2-58A4-5AD68034F0C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8720"/>
          <a:stretch>
            <a:fillRect/>
          </a:stretch>
        </p:blipFill>
        <p:spPr>
          <a:xfrm>
            <a:off x="8231862" y="4289196"/>
            <a:ext cx="2009474" cy="2286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7163BAE-8271-27F5-1B4E-EB1664D015CE}"/>
              </a:ext>
            </a:extLst>
          </p:cNvPr>
          <p:cNvSpPr txBox="1"/>
          <p:nvPr/>
        </p:nvSpPr>
        <p:spPr>
          <a:xfrm>
            <a:off x="934786" y="1072237"/>
            <a:ext cx="10322427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ja-JP" altLang="en-US" sz="2400" b="1" spc="-100">
                <a:latin typeface="MS Gothic" panose="020B0609070205080204" pitchFamily="49" charset="-128"/>
                <a:ea typeface="MS Gothic" panose="020B0609070205080204" pitchFamily="49" charset="-128"/>
              </a:rPr>
              <a:t>予防の効果を出すためには</a:t>
            </a:r>
            <a:r>
              <a:rPr lang="en-US" altLang="ja-JP" sz="2800" b="1" spc="-100" dirty="0">
                <a:latin typeface="MS Gothic" panose="020B0609070205080204" pitchFamily="49" charset="-128"/>
                <a:ea typeface="MS Gothic" panose="020B0609070205080204" pitchFamily="49" charset="-128"/>
              </a:rPr>
              <a:t>3</a:t>
            </a:r>
            <a:r>
              <a:rPr lang="ja-JP" altLang="en-US" sz="2400" b="1" spc="-100">
                <a:latin typeface="MS Gothic" panose="020B0609070205080204" pitchFamily="49" charset="-128"/>
                <a:ea typeface="MS Gothic" panose="020B0609070205080204" pitchFamily="49" charset="-128"/>
              </a:rPr>
              <a:t>つのステップがあります。</a:t>
            </a:r>
            <a:endParaRPr lang="ja-JP" altLang="en-US" sz="3200" b="1" spc="-1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073106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147</Words>
  <Application>Microsoft Macintosh PowerPoint</Application>
  <PresentationFormat>ワイド画面</PresentationFormat>
  <Paragraphs>23</Paragraphs>
  <Slides>11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14" baseType="lpstr">
      <vt:lpstr>MS Gothic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患者さん提案用スライド</dc:title>
  <dc:subject/>
  <dc:creator>株式会社オーラルケア</dc:creator>
  <cp:keywords/>
  <dc:description/>
  <cp:lastModifiedBy>oc 105</cp:lastModifiedBy>
  <cp:revision>12</cp:revision>
  <dcterms:created xsi:type="dcterms:W3CDTF">2026-05-15T02:24:07Z</dcterms:created>
  <dcterms:modified xsi:type="dcterms:W3CDTF">2026-06-08T03:33:51Z</dcterms:modified>
  <cp:category/>
</cp:coreProperties>
</file>